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8" r:id="rId2"/>
    <p:sldId id="274" r:id="rId3"/>
    <p:sldId id="275" r:id="rId4"/>
    <p:sldId id="276" r:id="rId5"/>
    <p:sldId id="267" r:id="rId6"/>
    <p:sldId id="277" r:id="rId7"/>
    <p:sldId id="278" r:id="rId8"/>
    <p:sldId id="279" r:id="rId9"/>
    <p:sldId id="280" r:id="rId10"/>
    <p:sldId id="284" r:id="rId11"/>
    <p:sldId id="281" r:id="rId12"/>
    <p:sldId id="283" r:id="rId13"/>
    <p:sldId id="260" r:id="rId14"/>
    <p:sldId id="261" r:id="rId15"/>
    <p:sldId id="265" r:id="rId16"/>
    <p:sldId id="269" r:id="rId1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4"/>
    <a:srgbClr val="EE1B2C"/>
    <a:srgbClr val="F8981D"/>
    <a:srgbClr val="62B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3" autoAdjust="0"/>
    <p:restoredTop sz="87527" autoAdjust="0"/>
  </p:normalViewPr>
  <p:slideViewPr>
    <p:cSldViewPr>
      <p:cViewPr varScale="1">
        <p:scale>
          <a:sx n="69" d="100"/>
          <a:sy n="69" d="100"/>
        </p:scale>
        <p:origin x="180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89940" tIns="44970" rIns="89940" bIns="4497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89940" tIns="44970" rIns="89940" bIns="44970" rtlCol="0"/>
          <a:lstStyle>
            <a:lvl1pPr algn="r">
              <a:defRPr sz="1200"/>
            </a:lvl1pPr>
          </a:lstStyle>
          <a:p>
            <a:fld id="{689DE100-7DF7-4847-8896-38DE200215C2}" type="datetimeFigureOut">
              <a:rPr lang="en-GB" smtClean="0"/>
              <a:t>05/03/2024</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89940" tIns="44970" rIns="89940" bIns="44970" rtlCol="0" anchor="ctr"/>
          <a:lstStyle/>
          <a:p>
            <a:endParaRPr lang="en-GB"/>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89940" tIns="44970" rIns="89940" bIns="449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89940" tIns="44970" rIns="89940" bIns="4497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89940" tIns="44970" rIns="89940" bIns="44970" rtlCol="0" anchor="b"/>
          <a:lstStyle>
            <a:lvl1pPr algn="r">
              <a:defRPr sz="1200"/>
            </a:lvl1pPr>
          </a:lstStyle>
          <a:p>
            <a:fld id="{898C0944-87F4-4E0C-BB19-31C0C776FEC8}" type="slidenum">
              <a:rPr lang="en-GB" smtClean="0"/>
              <a:t>‹#›</a:t>
            </a:fld>
            <a:endParaRPr lang="en-GB"/>
          </a:p>
        </p:txBody>
      </p:sp>
    </p:spTree>
    <p:extLst>
      <p:ext uri="{BB962C8B-B14F-4D97-AF65-F5344CB8AC3E}">
        <p14:creationId xmlns:p14="http://schemas.microsoft.com/office/powerpoint/2010/main" val="155030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r>
              <a:rPr lang="en-GB" baseline="0" dirty="0"/>
              <a:t> my name is Lisa and this is my colleague Lauren. We both work in the Orthopaedic Outpatient Department at the Royal Bournemouth Hospital. On average, we see around 700 elective patients per week under the care of 14 specialised Consultants and their teams. Within the directorate, we carry out approximately 200 surgical procedures per week.</a:t>
            </a:r>
          </a:p>
          <a:p>
            <a:endParaRPr lang="en-GB" baseline="0" dirty="0"/>
          </a:p>
          <a:p>
            <a:r>
              <a:rPr lang="en-GB" baseline="0" dirty="0"/>
              <a:t>We would like to present to you our nurse-led innovation to reduce on-day theatre cancellations within orthopaedics. </a:t>
            </a:r>
            <a:endParaRPr lang="en-GB" dirty="0"/>
          </a:p>
          <a:p>
            <a:endParaRPr lang="en-GB" baseline="0" dirty="0"/>
          </a:p>
        </p:txBody>
      </p:sp>
      <p:sp>
        <p:nvSpPr>
          <p:cNvPr id="4" name="Slide Number Placeholder 3"/>
          <p:cNvSpPr>
            <a:spLocks noGrp="1"/>
          </p:cNvSpPr>
          <p:nvPr>
            <p:ph type="sldNum" sz="quarter" idx="10"/>
          </p:nvPr>
        </p:nvSpPr>
        <p:spPr/>
        <p:txBody>
          <a:bodyPr/>
          <a:lstStyle/>
          <a:p>
            <a:fld id="{898C0944-87F4-4E0C-BB19-31C0C776FEC8}" type="slidenum">
              <a:rPr lang="en-GB" smtClean="0"/>
              <a:t>1</a:t>
            </a:fld>
            <a:endParaRPr lang="en-GB"/>
          </a:p>
        </p:txBody>
      </p:sp>
    </p:spTree>
    <p:extLst>
      <p:ext uri="{BB962C8B-B14F-4D97-AF65-F5344CB8AC3E}">
        <p14:creationId xmlns:p14="http://schemas.microsoft.com/office/powerpoint/2010/main" val="250229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what was the problem we faced?</a:t>
            </a:r>
          </a:p>
          <a:p>
            <a:endParaRPr lang="en-GB" baseline="0" dirty="0"/>
          </a:p>
          <a:p>
            <a:r>
              <a:rPr lang="en-GB" baseline="0" dirty="0"/>
              <a:t>Back in 2015, it was recognised both within the directorate and amongst senior managers that there was a significant problem relating to the number of patients cancelled on the day of or the day before surgery as a result of patients not fulfilling the RBH criteria upon admission. This ultimately impacted on theatre utilisation as there was a huge number of wasted theatre slots which could have been avoided. The catalyst for action occurred in November 2015, when a total of 75 cancellations on the day/day before surgery were recorded. We wanted to see what we could do about this, so came up with the simple idea of calling patients a few days before their admission to check that they were still planning to attend, that they were fit and ready for surgery as well as answer any questions they may have. If during these calls, a patient was unable to attend, we were then able to link with the admissions team to ensure that the theatre slot is backfilled with another patient to fully utilise the time available to us. This is particularly important as due to winter pressures in particular, our elective service can be adversely affected so the more opportunities to fully utilise our operating capacity, the better! </a:t>
            </a:r>
          </a:p>
          <a:p>
            <a:endParaRPr lang="en-GB" baseline="0" dirty="0"/>
          </a:p>
          <a:p>
            <a:r>
              <a:rPr lang="en-GB" baseline="0" dirty="0"/>
              <a:t>The phone calls themselves also helped us to clarify the reasons as to why patients were being cancelled on the day. Several themes arose including:</a:t>
            </a:r>
          </a:p>
          <a:p>
            <a:pPr marL="168638" indent="-168638">
              <a:buFontTx/>
              <a:buChar char="-"/>
            </a:pPr>
            <a:r>
              <a:rPr lang="en-GB" baseline="0" dirty="0"/>
              <a:t>Pre-op antibiotic use</a:t>
            </a:r>
          </a:p>
          <a:p>
            <a:pPr marL="168638" indent="-168638">
              <a:buFontTx/>
              <a:buChar char="-"/>
            </a:pPr>
            <a:r>
              <a:rPr lang="en-GB" baseline="0" dirty="0"/>
              <a:t>Coughs and colds</a:t>
            </a:r>
          </a:p>
          <a:p>
            <a:pPr marL="168638" indent="-168638">
              <a:buFontTx/>
              <a:buChar char="-"/>
            </a:pPr>
            <a:r>
              <a:rPr lang="en-GB" baseline="0" dirty="0"/>
              <a:t>Open wounds </a:t>
            </a:r>
          </a:p>
          <a:p>
            <a:pPr marL="168638" indent="-168638" defTabSz="899404">
              <a:buFontTx/>
              <a:buChar char="-"/>
              <a:defRPr/>
            </a:pPr>
            <a:r>
              <a:rPr lang="en-GB" baseline="0" dirty="0"/>
              <a:t>Patients being overloaded with information and therefore not retaining key messages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98C0944-87F4-4E0C-BB19-31C0C776FEC8}" type="slidenum">
              <a:rPr lang="en-GB" smtClean="0"/>
              <a:t>5</a:t>
            </a:fld>
            <a:endParaRPr lang="en-GB"/>
          </a:p>
        </p:txBody>
      </p:sp>
    </p:spTree>
    <p:extLst>
      <p:ext uri="{BB962C8B-B14F-4D97-AF65-F5344CB8AC3E}">
        <p14:creationId xmlns:p14="http://schemas.microsoft.com/office/powerpoint/2010/main" val="395027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8C0944-87F4-4E0C-BB19-31C0C776FEC8}" type="slidenum">
              <a:rPr lang="en-GB" smtClean="0"/>
              <a:t>6</a:t>
            </a:fld>
            <a:endParaRPr lang="en-GB"/>
          </a:p>
        </p:txBody>
      </p:sp>
    </p:spTree>
    <p:extLst>
      <p:ext uri="{BB962C8B-B14F-4D97-AF65-F5344CB8AC3E}">
        <p14:creationId xmlns:p14="http://schemas.microsoft.com/office/powerpoint/2010/main" val="420522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8C0944-87F4-4E0C-BB19-31C0C776FEC8}" type="slidenum">
              <a:rPr lang="en-GB" smtClean="0"/>
              <a:t>9</a:t>
            </a:fld>
            <a:endParaRPr lang="en-GB"/>
          </a:p>
        </p:txBody>
      </p:sp>
    </p:spTree>
    <p:extLst>
      <p:ext uri="{BB962C8B-B14F-4D97-AF65-F5344CB8AC3E}">
        <p14:creationId xmlns:p14="http://schemas.microsoft.com/office/powerpoint/2010/main" val="398772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questionnaire the telephonist</a:t>
            </a:r>
            <a:r>
              <a:rPr lang="en-GB" baseline="0" dirty="0"/>
              <a:t> asks all contacted pre op patients.    It highlights issues which could cancel surgery. </a:t>
            </a:r>
            <a:endParaRPr lang="en-GB" dirty="0"/>
          </a:p>
        </p:txBody>
      </p:sp>
      <p:sp>
        <p:nvSpPr>
          <p:cNvPr id="4" name="Slide Number Placeholder 3"/>
          <p:cNvSpPr>
            <a:spLocks noGrp="1"/>
          </p:cNvSpPr>
          <p:nvPr>
            <p:ph type="sldNum" sz="quarter" idx="10"/>
          </p:nvPr>
        </p:nvSpPr>
        <p:spPr/>
        <p:txBody>
          <a:bodyPr/>
          <a:lstStyle/>
          <a:p>
            <a:fld id="{898C0944-87F4-4E0C-BB19-31C0C776FEC8}" type="slidenum">
              <a:rPr lang="en-GB" smtClean="0"/>
              <a:t>10</a:t>
            </a:fld>
            <a:endParaRPr lang="en-GB"/>
          </a:p>
        </p:txBody>
      </p:sp>
    </p:spTree>
    <p:extLst>
      <p:ext uri="{BB962C8B-B14F-4D97-AF65-F5344CB8AC3E}">
        <p14:creationId xmlns:p14="http://schemas.microsoft.com/office/powerpoint/2010/main" val="5164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Achievements</a:t>
            </a:r>
          </a:p>
          <a:p>
            <a:endParaRPr lang="en-GB" dirty="0"/>
          </a:p>
          <a:p>
            <a:r>
              <a:rPr lang="en-GB" dirty="0"/>
              <a:t>We have changed practice with our area.  Our daily staff allocations book now includes pre op phone calls. most weeks we call around 200 patients 2-3 days prior to their op</a:t>
            </a:r>
          </a:p>
          <a:p>
            <a:endParaRPr lang="en-GB" dirty="0"/>
          </a:p>
          <a:p>
            <a:r>
              <a:rPr lang="en-GB" dirty="0"/>
              <a:t>We set up a foot class for pre-op patients giving information on what to expect, the patient can have a look at some crutches, given practical advice pain relief, rest and exercise on a visit to the </a:t>
            </a:r>
            <a:r>
              <a:rPr lang="en-GB" dirty="0" err="1"/>
              <a:t>Sandbourne</a:t>
            </a:r>
            <a:r>
              <a:rPr lang="en-GB" dirty="0"/>
              <a:t>.</a:t>
            </a:r>
          </a:p>
          <a:p>
            <a:endParaRPr lang="en-GB" dirty="0"/>
          </a:p>
          <a:p>
            <a:r>
              <a:rPr lang="en-GB" dirty="0"/>
              <a:t>We write blogs for the </a:t>
            </a:r>
            <a:r>
              <a:rPr lang="en-GB" dirty="0" err="1"/>
              <a:t>FoNS</a:t>
            </a:r>
            <a:r>
              <a:rPr lang="en-GB" dirty="0"/>
              <a:t> website which are published. Embracing new tech.</a:t>
            </a:r>
          </a:p>
          <a:p>
            <a:endParaRPr lang="en-GB" dirty="0"/>
          </a:p>
          <a:p>
            <a:r>
              <a:rPr lang="en-GB" dirty="0"/>
              <a:t>We have made stakeholder connections and they in turn have raised our profile in professional circles they move in.  And it turns out a lot of people are talking about Orthopaedic.</a:t>
            </a:r>
          </a:p>
          <a:p>
            <a:endParaRPr lang="en-GB" dirty="0"/>
          </a:p>
          <a:p>
            <a:r>
              <a:rPr lang="en-GB" dirty="0"/>
              <a:t>And of course more importantly this has changed our patient journey.  Our patients have told us they like being called by us, they feel reassured, and they can ask questions and get answers from an orthopaedic nurse. The patients are prepared and we have met their expectations.</a:t>
            </a:r>
          </a:p>
          <a:p>
            <a:r>
              <a:rPr lang="en-GB" dirty="0"/>
              <a:t> </a:t>
            </a:r>
          </a:p>
          <a:p>
            <a:r>
              <a:rPr lang="en-GB" dirty="0"/>
              <a:t> </a:t>
            </a:r>
          </a:p>
          <a:p>
            <a:endParaRPr lang="en-GB" dirty="0"/>
          </a:p>
        </p:txBody>
      </p:sp>
      <p:sp>
        <p:nvSpPr>
          <p:cNvPr id="4" name="Slide Number Placeholder 3"/>
          <p:cNvSpPr>
            <a:spLocks noGrp="1"/>
          </p:cNvSpPr>
          <p:nvPr>
            <p:ph type="sldNum" sz="quarter" idx="10"/>
          </p:nvPr>
        </p:nvSpPr>
        <p:spPr/>
        <p:txBody>
          <a:bodyPr/>
          <a:lstStyle/>
          <a:p>
            <a:fld id="{898C0944-87F4-4E0C-BB19-31C0C776FEC8}" type="slidenum">
              <a:rPr lang="en-GB" smtClean="0"/>
              <a:t>13</a:t>
            </a:fld>
            <a:endParaRPr lang="en-GB"/>
          </a:p>
        </p:txBody>
      </p:sp>
    </p:spTree>
    <p:extLst>
      <p:ext uri="{BB962C8B-B14F-4D97-AF65-F5344CB8AC3E}">
        <p14:creationId xmlns:p14="http://schemas.microsoft.com/office/powerpoint/2010/main" val="121078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have faced a number of challenges during this project. These include: </a:t>
            </a:r>
            <a:endParaRPr lang="en-GB" dirty="0"/>
          </a:p>
          <a:p>
            <a:pPr marL="168638" indent="-168638">
              <a:buFontTx/>
              <a:buChar char="-"/>
            </a:pPr>
            <a:r>
              <a:rPr lang="en-GB" dirty="0"/>
              <a:t>Historical culture within the department. People didn’t want</a:t>
            </a:r>
            <a:r>
              <a:rPr lang="en-GB" baseline="0" dirty="0"/>
              <a:t> or feel the need to change</a:t>
            </a:r>
          </a:p>
          <a:p>
            <a:endParaRPr lang="en-GB" dirty="0"/>
          </a:p>
          <a:p>
            <a:pPr marL="168638" indent="-168638">
              <a:buFontTx/>
              <a:buChar char="-"/>
            </a:pPr>
            <a:r>
              <a:rPr lang="en-GB" dirty="0"/>
              <a:t>Lack of time</a:t>
            </a:r>
            <a:r>
              <a:rPr lang="en-GB" baseline="0" dirty="0"/>
              <a:t> available for clinical staff to take time out of their ‘day job’ to undertake phone calls, particularly if patient’s aren’t at home to receive the calls and therefore need to be called again at a different time. This is also affected by OOPD nursing rotas as some staff are part-time </a:t>
            </a:r>
          </a:p>
          <a:p>
            <a:endParaRPr lang="en-GB" baseline="0" dirty="0"/>
          </a:p>
          <a:p>
            <a:pPr marL="168638" indent="-168638">
              <a:buFontTx/>
              <a:buChar char="-"/>
            </a:pPr>
            <a:r>
              <a:rPr lang="en-GB" baseline="0" dirty="0"/>
              <a:t>Seasonal demands across the Trust, resulting in varying staff allocation as OOPD can be moved to Orthopaedic wards to provide support. A pertinent example is when it snowed recently. As people were unable to get into hospital, there were staff shortages and therefore no one available to call patients pre-admission. As a result, we saw an increase in the number of on-day cancellations the following week</a:t>
            </a:r>
          </a:p>
          <a:p>
            <a:endParaRPr lang="en-GB" baseline="0" dirty="0"/>
          </a:p>
          <a:p>
            <a:pPr marL="168638" indent="-168638">
              <a:buFontTx/>
              <a:buChar char="-"/>
            </a:pPr>
            <a:r>
              <a:rPr lang="en-GB" baseline="0" dirty="0"/>
              <a:t>Loads of ideas were raised during the QI process. It took some time trying to prioritise those which were most achievable </a:t>
            </a:r>
          </a:p>
          <a:p>
            <a:pPr marL="168638" indent="-168638">
              <a:buFontTx/>
              <a:buChar char="-"/>
            </a:pPr>
            <a:endParaRPr lang="en-GB" baseline="0" dirty="0"/>
          </a:p>
          <a:p>
            <a:pPr marL="168638" indent="-168638">
              <a:buFontTx/>
              <a:buChar char="-"/>
            </a:pPr>
            <a:r>
              <a:rPr lang="en-GB" baseline="0" dirty="0"/>
              <a:t>Role changes during project</a:t>
            </a:r>
          </a:p>
          <a:p>
            <a:endParaRPr lang="en-GB" baseline="0" dirty="0"/>
          </a:p>
          <a:p>
            <a:pPr marL="168638" indent="-168638">
              <a:buFontTx/>
              <a:buChar char="-"/>
            </a:pPr>
            <a:r>
              <a:rPr lang="en-GB" baseline="0" dirty="0"/>
              <a:t>Use of technology both amongst staff and patients. A lot of our patients (particularly those requiring hip and knee surgery) are quite elderly and there is an assumption that they have access to and an understanding of technology, which isn’t always the case!</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898C0944-87F4-4E0C-BB19-31C0C776FEC8}" type="slidenum">
              <a:rPr lang="en-GB" smtClean="0"/>
              <a:t>14</a:t>
            </a:fld>
            <a:endParaRPr lang="en-GB"/>
          </a:p>
        </p:txBody>
      </p:sp>
    </p:spTree>
    <p:extLst>
      <p:ext uri="{BB962C8B-B14F-4D97-AF65-F5344CB8AC3E}">
        <p14:creationId xmlns:p14="http://schemas.microsoft.com/office/powerpoint/2010/main" val="16119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ask how</a:t>
            </a:r>
            <a:r>
              <a:rPr lang="en-GB" baseline="0" dirty="0"/>
              <a:t> you will minimise risk of not contacting patients who don’t have mobile phones (and therefore won’t receive texts)</a:t>
            </a:r>
            <a:endParaRPr lang="en-GB" dirty="0"/>
          </a:p>
        </p:txBody>
      </p:sp>
      <p:sp>
        <p:nvSpPr>
          <p:cNvPr id="4" name="Slide Number Placeholder 3"/>
          <p:cNvSpPr>
            <a:spLocks noGrp="1"/>
          </p:cNvSpPr>
          <p:nvPr>
            <p:ph type="sldNum" sz="quarter" idx="10"/>
          </p:nvPr>
        </p:nvSpPr>
        <p:spPr/>
        <p:txBody>
          <a:bodyPr/>
          <a:lstStyle/>
          <a:p>
            <a:fld id="{898C0944-87F4-4E0C-BB19-31C0C776FEC8}" type="slidenum">
              <a:rPr lang="en-GB" smtClean="0"/>
              <a:t>15</a:t>
            </a:fld>
            <a:endParaRPr lang="en-GB"/>
          </a:p>
        </p:txBody>
      </p:sp>
    </p:spTree>
    <p:extLst>
      <p:ext uri="{BB962C8B-B14F-4D97-AF65-F5344CB8AC3E}">
        <p14:creationId xmlns:p14="http://schemas.microsoft.com/office/powerpoint/2010/main" val="256153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8C0944-87F4-4E0C-BB19-31C0C776FEC8}" type="slidenum">
              <a:rPr lang="en-GB" smtClean="0"/>
              <a:t>16</a:t>
            </a:fld>
            <a:endParaRPr lang="en-GB"/>
          </a:p>
        </p:txBody>
      </p:sp>
    </p:spTree>
    <p:extLst>
      <p:ext uri="{BB962C8B-B14F-4D97-AF65-F5344CB8AC3E}">
        <p14:creationId xmlns:p14="http://schemas.microsoft.com/office/powerpoint/2010/main" val="251372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A51D40-129E-4569-A99F-4D14B6CE49D6}"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258310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A51D40-129E-4569-A99F-4D14B6CE49D6}"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37416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A51D40-129E-4569-A99F-4D14B6CE49D6}"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94706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A51D40-129E-4569-A99F-4D14B6CE49D6}"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423191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51D40-129E-4569-A99F-4D14B6CE49D6}"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7223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A51D40-129E-4569-A99F-4D14B6CE49D6}"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55009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A51D40-129E-4569-A99F-4D14B6CE49D6}"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209137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A51D40-129E-4569-A99F-4D14B6CE49D6}"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367061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51D40-129E-4569-A99F-4D14B6CE49D6}"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23096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51D40-129E-4569-A99F-4D14B6CE49D6}"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404891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51D40-129E-4569-A99F-4D14B6CE49D6}"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027874-3DC3-4D63-9E9C-A2B4401A87F4}" type="slidenum">
              <a:rPr lang="en-GB" smtClean="0"/>
              <a:t>‹#›</a:t>
            </a:fld>
            <a:endParaRPr lang="en-GB"/>
          </a:p>
        </p:txBody>
      </p:sp>
    </p:spTree>
    <p:extLst>
      <p:ext uri="{BB962C8B-B14F-4D97-AF65-F5344CB8AC3E}">
        <p14:creationId xmlns:p14="http://schemas.microsoft.com/office/powerpoint/2010/main" val="180085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51D40-129E-4569-A99F-4D14B6CE49D6}" type="datetimeFigureOut">
              <a:rPr lang="en-GB" smtClean="0"/>
              <a:t>05/03/2024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27874-3DC3-4D63-9E9C-A2B4401A87F4}" type="slidenum">
              <a:rPr lang="en-GB" smtClean="0"/>
              <a:t>‹#›</a:t>
            </a:fld>
            <a:endParaRPr lang="en-GB"/>
          </a:p>
        </p:txBody>
      </p:sp>
    </p:spTree>
    <p:extLst>
      <p:ext uri="{BB962C8B-B14F-4D97-AF65-F5344CB8AC3E}">
        <p14:creationId xmlns:p14="http://schemas.microsoft.com/office/powerpoint/2010/main" val="28728039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833" y="908720"/>
            <a:ext cx="7772400" cy="1470025"/>
          </a:xfrm>
        </p:spPr>
        <p:txBody>
          <a:bodyPr/>
          <a:lstStyle/>
          <a:p>
            <a:r>
              <a:rPr lang="en-GB" dirty="0"/>
              <a:t>“Optimising your recovery”</a:t>
            </a:r>
          </a:p>
        </p:txBody>
      </p:sp>
      <p:sp>
        <p:nvSpPr>
          <p:cNvPr id="3" name="Subtitle 2"/>
          <p:cNvSpPr>
            <a:spLocks noGrp="1"/>
          </p:cNvSpPr>
          <p:nvPr>
            <p:ph type="subTitle" idx="1"/>
          </p:nvPr>
        </p:nvSpPr>
        <p:spPr>
          <a:xfrm>
            <a:off x="697767" y="2098829"/>
            <a:ext cx="7772399" cy="3274387"/>
          </a:xfrm>
        </p:spPr>
        <p:txBody>
          <a:bodyPr>
            <a:normAutofit fontScale="92500" lnSpcReduction="10000"/>
          </a:bodyPr>
          <a:lstStyle/>
          <a:p>
            <a:r>
              <a:rPr lang="en-GB" dirty="0">
                <a:solidFill>
                  <a:srgbClr val="00ACD4"/>
                </a:solidFill>
              </a:rPr>
              <a:t>Nurse-led innovation to reduce on-day theatre cancellations within Orthopaedics</a:t>
            </a:r>
          </a:p>
          <a:p>
            <a:endParaRPr lang="en-GB" dirty="0">
              <a:solidFill>
                <a:srgbClr val="00ACD4"/>
              </a:solidFill>
            </a:endParaRPr>
          </a:p>
          <a:p>
            <a:r>
              <a:rPr lang="en-GB" sz="2600" dirty="0">
                <a:solidFill>
                  <a:srgbClr val="00ACD4"/>
                </a:solidFill>
              </a:rPr>
              <a:t>Lisa Hacker (Project Lead) Staff Nurse, Orthopaedic Outpatients Department, The Royal Bournemouth Hospital, Deputy Clinical Leader Avril Sharman and Health Care Assistant Lauren Hacker</a:t>
            </a:r>
          </a:p>
          <a:p>
            <a:r>
              <a:rPr lang="en-GB" sz="2600">
                <a:solidFill>
                  <a:srgbClr val="00ACD4"/>
                </a:solidFill>
              </a:rPr>
              <a:t> </a:t>
            </a:r>
            <a:r>
              <a:rPr lang="sv-SE" sz="2600">
                <a:solidFill>
                  <a:srgbClr val="00ACD4"/>
                </a:solidFill>
              </a:rPr>
              <a:t>Contact</a:t>
            </a:r>
            <a:r>
              <a:rPr lang="sv-SE" sz="2600" dirty="0">
                <a:solidFill>
                  <a:srgbClr val="00ACD4"/>
                </a:solidFill>
              </a:rPr>
              <a:t>: Lisa.Hacker@rbch.nhs.uk</a:t>
            </a:r>
            <a:endParaRPr lang="en-GB" sz="2600" dirty="0">
              <a:solidFill>
                <a:srgbClr val="00ACD4"/>
              </a:solidFill>
            </a:endParaRPr>
          </a:p>
          <a:p>
            <a:endParaRPr lang="en-GB" dirty="0">
              <a:solidFill>
                <a:srgbClr val="00ACD4"/>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21374"/>
            <a:ext cx="9144000" cy="336626"/>
          </a:xfrm>
          <a:prstGeom prst="rect">
            <a:avLst/>
          </a:prstGeom>
        </p:spPr>
      </p:pic>
      <p:sp>
        <p:nvSpPr>
          <p:cNvPr id="6" name="TextBox 5"/>
          <p:cNvSpPr txBox="1"/>
          <p:nvPr/>
        </p:nvSpPr>
        <p:spPr>
          <a:xfrm>
            <a:off x="539552" y="5729005"/>
            <a:ext cx="8352928" cy="646331"/>
          </a:xfrm>
          <a:prstGeom prst="rect">
            <a:avLst/>
          </a:prstGeom>
          <a:noFill/>
        </p:spPr>
        <p:txBody>
          <a:bodyPr wrap="square" rtlCol="0">
            <a:spAutoFit/>
          </a:bodyPr>
          <a:lstStyle/>
          <a:p>
            <a:pPr algn="ctr"/>
            <a:r>
              <a:rPr lang="en-GB" i="1" dirty="0"/>
              <a:t>Acknowledgements: To </a:t>
            </a:r>
            <a:r>
              <a:rPr lang="en-GB" i="1" dirty="0" err="1"/>
              <a:t>FoNS</a:t>
            </a:r>
            <a:r>
              <a:rPr lang="en-GB" i="1" dirty="0"/>
              <a:t> and the Burdett Trust for Nursing for supporting the development, implementation and dissemination of this project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093" y="116924"/>
            <a:ext cx="1491901" cy="1264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82" y="350030"/>
            <a:ext cx="1748358" cy="735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7402" y="0"/>
            <a:ext cx="27051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27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419" t="17058" r="75484" b="7173"/>
          <a:stretch/>
        </p:blipFill>
        <p:spPr bwMode="auto">
          <a:xfrm>
            <a:off x="755576" y="1585248"/>
            <a:ext cx="4722231" cy="490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ECF980A1-8A20-480D-9E13-7EAFF6D0AAE6}"/>
              </a:ext>
            </a:extLst>
          </p:cNvPr>
          <p:cNvSpPr txBox="1"/>
          <p:nvPr/>
        </p:nvSpPr>
        <p:spPr>
          <a:xfrm>
            <a:off x="647564" y="228341"/>
            <a:ext cx="7848872" cy="1323439"/>
          </a:xfrm>
          <a:prstGeom prst="rect">
            <a:avLst/>
          </a:prstGeom>
          <a:noFill/>
        </p:spPr>
        <p:txBody>
          <a:bodyPr wrap="square" rtlCol="0">
            <a:spAutoFit/>
          </a:bodyPr>
          <a:lstStyle/>
          <a:p>
            <a:pPr algn="ctr"/>
            <a:r>
              <a:rPr lang="en-GB" sz="4000" b="1" dirty="0">
                <a:solidFill>
                  <a:schemeClr val="tx2"/>
                </a:solidFill>
              </a:rPr>
              <a:t>Questions asked during pre operative phone call</a:t>
            </a:r>
          </a:p>
        </p:txBody>
      </p:sp>
    </p:spTree>
    <p:extLst>
      <p:ext uri="{BB962C8B-B14F-4D97-AF65-F5344CB8AC3E}">
        <p14:creationId xmlns:p14="http://schemas.microsoft.com/office/powerpoint/2010/main" val="26498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40E7-96EE-4E38-BBE6-93343A0F7DBD}"/>
              </a:ext>
            </a:extLst>
          </p:cNvPr>
          <p:cNvSpPr>
            <a:spLocks noGrp="1"/>
          </p:cNvSpPr>
          <p:nvPr>
            <p:ph type="title"/>
          </p:nvPr>
        </p:nvSpPr>
        <p:spPr/>
        <p:txBody>
          <a:bodyPr>
            <a:normAutofit fontScale="90000"/>
          </a:bodyPr>
          <a:lstStyle/>
          <a:p>
            <a:r>
              <a:rPr lang="en-GB" b="1" dirty="0">
                <a:solidFill>
                  <a:schemeClr val="tx2"/>
                </a:solidFill>
              </a:rPr>
              <a:t>Introduction of nurse led foot class</a:t>
            </a:r>
          </a:p>
        </p:txBody>
      </p:sp>
      <p:sp>
        <p:nvSpPr>
          <p:cNvPr id="3" name="Content Placeholder 2">
            <a:extLst>
              <a:ext uri="{FF2B5EF4-FFF2-40B4-BE49-F238E27FC236}">
                <a16:creationId xmlns:a16="http://schemas.microsoft.com/office/drawing/2014/main" id="{97AE9E48-F554-457C-8F14-5F7ADEDBAF99}"/>
              </a:ext>
            </a:extLst>
          </p:cNvPr>
          <p:cNvSpPr>
            <a:spLocks noGrp="1"/>
          </p:cNvSpPr>
          <p:nvPr>
            <p:ph idx="1"/>
          </p:nvPr>
        </p:nvSpPr>
        <p:spPr>
          <a:xfrm>
            <a:off x="457200" y="1600200"/>
            <a:ext cx="8229600" cy="4983161"/>
          </a:xfrm>
        </p:spPr>
        <p:txBody>
          <a:bodyPr>
            <a:normAutofit fontScale="92500" lnSpcReduction="20000"/>
          </a:bodyPr>
          <a:lstStyle/>
          <a:p>
            <a:r>
              <a:rPr lang="en-GB" dirty="0"/>
              <a:t>In order to increase the information available for patients prior to surgery,  a foot class was piloted. Patients who were awaiting lower limb surgery were invited to attend. A nurse led power point presentation was used to deliver pre operative advice including criteria for surgery (including medication use) that was required on admission day</a:t>
            </a:r>
          </a:p>
          <a:p>
            <a:r>
              <a:rPr lang="en-GB" dirty="0"/>
              <a:t>Information of post operative care was also shared to try and achieve optimum recovery. Examples of possible footwear patients may have been discharged with, was also shared</a:t>
            </a:r>
          </a:p>
          <a:p>
            <a:endParaRPr lang="en-GB" dirty="0"/>
          </a:p>
          <a:p>
            <a:endParaRPr lang="en-GB" dirty="0"/>
          </a:p>
          <a:p>
            <a:endParaRPr lang="en-GB" dirty="0"/>
          </a:p>
        </p:txBody>
      </p:sp>
    </p:spTree>
    <p:extLst>
      <p:ext uri="{BB962C8B-B14F-4D97-AF65-F5344CB8AC3E}">
        <p14:creationId xmlns:p14="http://schemas.microsoft.com/office/powerpoint/2010/main" val="251679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496E-C3A8-4870-A6E1-6C0D4FFE57F3}"/>
              </a:ext>
            </a:extLst>
          </p:cNvPr>
          <p:cNvSpPr>
            <a:spLocks noGrp="1"/>
          </p:cNvSpPr>
          <p:nvPr>
            <p:ph type="title"/>
          </p:nvPr>
        </p:nvSpPr>
        <p:spPr>
          <a:xfrm>
            <a:off x="457200" y="274638"/>
            <a:ext cx="8229600" cy="634082"/>
          </a:xfrm>
        </p:spPr>
        <p:txBody>
          <a:bodyPr>
            <a:normAutofit fontScale="90000"/>
          </a:bodyPr>
          <a:lstStyle/>
          <a:p>
            <a:r>
              <a:rPr lang="en-GB" b="1" dirty="0">
                <a:solidFill>
                  <a:schemeClr val="tx2"/>
                </a:solidFill>
              </a:rPr>
              <a:t>Evaluation of nurse led foot classes</a:t>
            </a:r>
          </a:p>
        </p:txBody>
      </p:sp>
      <p:sp>
        <p:nvSpPr>
          <p:cNvPr id="3" name="Content Placeholder 2">
            <a:extLst>
              <a:ext uri="{FF2B5EF4-FFF2-40B4-BE49-F238E27FC236}">
                <a16:creationId xmlns:a16="http://schemas.microsoft.com/office/drawing/2014/main" id="{5BA84B8A-CF54-48CF-9A19-D4E5741BF6FF}"/>
              </a:ext>
            </a:extLst>
          </p:cNvPr>
          <p:cNvSpPr>
            <a:spLocks noGrp="1"/>
          </p:cNvSpPr>
          <p:nvPr>
            <p:ph idx="1"/>
          </p:nvPr>
        </p:nvSpPr>
        <p:spPr>
          <a:xfrm>
            <a:off x="457200" y="1052736"/>
            <a:ext cx="8229600" cy="5805263"/>
          </a:xfrm>
        </p:spPr>
        <p:txBody>
          <a:bodyPr>
            <a:normAutofit fontScale="92500" lnSpcReduction="10000"/>
          </a:bodyPr>
          <a:lstStyle/>
          <a:p>
            <a:r>
              <a:rPr lang="en-GB" dirty="0"/>
              <a:t>The evaluations showed that although patients found the sessions informative, they expected a doctor to be in attendance and wanted to discuss individual cases which wasn’t possible for confidentiality reasons</a:t>
            </a:r>
          </a:p>
          <a:p>
            <a:r>
              <a:rPr lang="en-GB" dirty="0"/>
              <a:t>The outcome (after several pilot classes) was that the information shared at the foot classes could be delivered via  information screens within the Orthopaedic Outpatients waiting room instead. This meant that patients didn’t have to make a  special visit for the class, and the department didn’t have to stay open after the usual working day had finished</a:t>
            </a:r>
          </a:p>
        </p:txBody>
      </p:sp>
    </p:spTree>
    <p:extLst>
      <p:ext uri="{BB962C8B-B14F-4D97-AF65-F5344CB8AC3E}">
        <p14:creationId xmlns:p14="http://schemas.microsoft.com/office/powerpoint/2010/main" val="246766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70C0"/>
                </a:solidFill>
              </a:rPr>
              <a:t>Our Achievements</a:t>
            </a:r>
          </a:p>
        </p:txBody>
      </p:sp>
      <p:sp>
        <p:nvSpPr>
          <p:cNvPr id="3" name="Content Placeholder 2"/>
          <p:cNvSpPr>
            <a:spLocks noGrp="1"/>
          </p:cNvSpPr>
          <p:nvPr>
            <p:ph idx="1"/>
          </p:nvPr>
        </p:nvSpPr>
        <p:spPr/>
        <p:txBody>
          <a:bodyPr>
            <a:normAutofit fontScale="92500" lnSpcReduction="10000"/>
          </a:bodyPr>
          <a:lstStyle/>
          <a:p>
            <a:r>
              <a:rPr lang="en-GB" dirty="0"/>
              <a:t>Changes in standard practice</a:t>
            </a:r>
          </a:p>
          <a:p>
            <a:pPr lvl="1"/>
            <a:r>
              <a:rPr lang="en-GB" dirty="0"/>
              <a:t>Pre-admission phone calls, educational classes, detailed patient information booklets</a:t>
            </a:r>
          </a:p>
          <a:p>
            <a:pPr marL="0" indent="0">
              <a:buNone/>
            </a:pPr>
            <a:r>
              <a:rPr lang="en-GB" dirty="0"/>
              <a:t>Most importantly…..</a:t>
            </a:r>
            <a:r>
              <a:rPr lang="en-GB" b="1" dirty="0">
                <a:solidFill>
                  <a:srgbClr val="FF0000"/>
                </a:solidFill>
              </a:rPr>
              <a:t>Optimised patient journey</a:t>
            </a:r>
          </a:p>
          <a:p>
            <a:pPr marL="0" indent="0">
              <a:buNone/>
            </a:pPr>
            <a:r>
              <a:rPr lang="en-GB" b="1" dirty="0">
                <a:solidFill>
                  <a:srgbClr val="FF0000"/>
                </a:solidFill>
              </a:rPr>
              <a:t>But also :</a:t>
            </a:r>
          </a:p>
          <a:p>
            <a:r>
              <a:rPr lang="en-GB" dirty="0"/>
              <a:t>Improved theatre utilisation – less wastage</a:t>
            </a:r>
          </a:p>
          <a:p>
            <a:r>
              <a:rPr lang="en-GB" dirty="0"/>
              <a:t>Built strong relationships with key stakeholders</a:t>
            </a:r>
          </a:p>
          <a:p>
            <a:r>
              <a:rPr lang="en-GB" dirty="0"/>
              <a:t>Raised profile of Orthopaedics within the Trust</a:t>
            </a:r>
          </a:p>
          <a:p>
            <a:r>
              <a:rPr lang="en-GB" dirty="0"/>
              <a:t>Increased directorate budget</a:t>
            </a:r>
          </a:p>
        </p:txBody>
      </p:sp>
      <p:pic>
        <p:nvPicPr>
          <p:cNvPr id="1027" name="Picture 3" descr="C:\Users\lisahack\AppData\Local\Microsoft\Windows\Temporary Internet Files\Content.IE5\AA761AL1\ribbon-medal-red-blue-monsterbraingam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13" y="-171400"/>
            <a:ext cx="1777987" cy="203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9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70C0"/>
                </a:solidFill>
              </a:rPr>
              <a:t>The Challenges</a:t>
            </a:r>
          </a:p>
        </p:txBody>
      </p:sp>
      <p:sp>
        <p:nvSpPr>
          <p:cNvPr id="3" name="Content Placeholder 2"/>
          <p:cNvSpPr>
            <a:spLocks noGrp="1"/>
          </p:cNvSpPr>
          <p:nvPr>
            <p:ph idx="1"/>
          </p:nvPr>
        </p:nvSpPr>
        <p:spPr/>
        <p:txBody>
          <a:bodyPr>
            <a:normAutofit/>
          </a:bodyPr>
          <a:lstStyle/>
          <a:p>
            <a:r>
              <a:rPr lang="en-GB" dirty="0"/>
              <a:t>Historical culture within the department</a:t>
            </a:r>
          </a:p>
          <a:p>
            <a:r>
              <a:rPr lang="en-GB" dirty="0"/>
              <a:t>Time available for clinical staff to participate</a:t>
            </a:r>
          </a:p>
          <a:p>
            <a:r>
              <a:rPr lang="en-GB" dirty="0"/>
              <a:t>Seasonal demands and associated staff allocation</a:t>
            </a:r>
          </a:p>
          <a:p>
            <a:r>
              <a:rPr lang="en-GB" dirty="0"/>
              <a:t>Loads of ideas and therefore difficult to prioritise</a:t>
            </a:r>
          </a:p>
          <a:p>
            <a:r>
              <a:rPr lang="en-GB" dirty="0"/>
              <a:t>Utilisation of technology</a:t>
            </a:r>
          </a:p>
        </p:txBody>
      </p:sp>
      <p:pic>
        <p:nvPicPr>
          <p:cNvPr id="5" name="Picture 6" descr="C:\Users\orthouser\AppData\Local\Microsoft\Windows\Temporary Internet Files\Content.IE5\0DGB4XSZ\4193331920_ed43d2111c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8"/>
            <a:ext cx="1440160" cy="137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3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a:r>
              <a:rPr lang="en-GB" b="1" dirty="0">
                <a:solidFill>
                  <a:srgbClr val="0070C0"/>
                </a:solidFill>
              </a:rPr>
              <a:t>Next steps</a:t>
            </a:r>
          </a:p>
        </p:txBody>
      </p:sp>
      <p:sp>
        <p:nvSpPr>
          <p:cNvPr id="3" name="Content Placeholder 2"/>
          <p:cNvSpPr>
            <a:spLocks noGrp="1"/>
          </p:cNvSpPr>
          <p:nvPr>
            <p:ph idx="1"/>
          </p:nvPr>
        </p:nvSpPr>
        <p:spPr>
          <a:xfrm>
            <a:off x="457200" y="980728"/>
            <a:ext cx="8229600" cy="5688632"/>
          </a:xfrm>
        </p:spPr>
        <p:txBody>
          <a:bodyPr>
            <a:normAutofit fontScale="25000" lnSpcReduction="20000"/>
          </a:bodyPr>
          <a:lstStyle/>
          <a:p>
            <a:r>
              <a:rPr lang="en-GB" sz="8600" dirty="0"/>
              <a:t>Increase use of electronic media, including  via the </a:t>
            </a:r>
            <a:r>
              <a:rPr lang="en-GB" sz="8600" dirty="0" err="1"/>
              <a:t>FoNS</a:t>
            </a:r>
            <a:r>
              <a:rPr lang="en-GB" sz="8600" dirty="0"/>
              <a:t> website</a:t>
            </a:r>
          </a:p>
          <a:p>
            <a:r>
              <a:rPr lang="en-GB" sz="8600" dirty="0"/>
              <a:t>Discussions underway with Trust to incorporate the pre op questionnaire onto the Patient Care Record System so we would only chase up patients who have not accessed this</a:t>
            </a:r>
          </a:p>
          <a:p>
            <a:r>
              <a:rPr lang="en-GB" sz="8600" dirty="0"/>
              <a:t>Ongoing training for staff – communication and understanding of medical concerns ahead of surgical admission</a:t>
            </a:r>
          </a:p>
          <a:p>
            <a:r>
              <a:rPr lang="en-GB" sz="8600" dirty="0"/>
              <a:t>Pre-op phone calls – changes in practice whereby patients are now  phoned  2 days prior to admission</a:t>
            </a:r>
          </a:p>
          <a:p>
            <a:r>
              <a:rPr lang="en-GB" sz="8600" dirty="0"/>
              <a:t>Work underway to update internet pages on corporate website to support patient expectations</a:t>
            </a:r>
          </a:p>
          <a:p>
            <a:r>
              <a:rPr lang="en-GB" sz="8600" dirty="0"/>
              <a:t>Foot information booklet written in collaboration with the foot  and ankle consultant</a:t>
            </a:r>
          </a:p>
          <a:p>
            <a:pPr>
              <a:lnSpc>
                <a:spcPct val="120000"/>
              </a:lnSpc>
              <a:spcBef>
                <a:spcPts val="0"/>
              </a:spcBef>
            </a:pPr>
            <a:r>
              <a:rPr lang="en-GB" sz="8600" dirty="0"/>
              <a:t>Have the foot class </a:t>
            </a:r>
            <a:r>
              <a:rPr lang="en-GB" sz="8600" dirty="0" err="1"/>
              <a:t>powerpoint</a:t>
            </a:r>
            <a:r>
              <a:rPr lang="en-GB" sz="8600" dirty="0"/>
              <a:t> rolling on the information screens in the waiting room on foot class days </a:t>
            </a:r>
          </a:p>
          <a:p>
            <a:pPr marL="0" indent="0">
              <a:lnSpc>
                <a:spcPct val="120000"/>
              </a:lnSpc>
              <a:spcBef>
                <a:spcPts val="0"/>
              </a:spcBef>
              <a:buNone/>
            </a:pPr>
            <a:endParaRPr lang="en-GB" sz="8600" b="1" dirty="0"/>
          </a:p>
          <a:p>
            <a:pPr marL="0" indent="0">
              <a:lnSpc>
                <a:spcPct val="120000"/>
              </a:lnSpc>
              <a:spcBef>
                <a:spcPts val="0"/>
              </a:spcBef>
              <a:buNone/>
            </a:pPr>
            <a:r>
              <a:rPr lang="en-GB" sz="8600" b="1" dirty="0"/>
              <a:t>This is an ongoing, iterative programme of improvement and as such, we see ourselves on a continuous journey</a:t>
            </a:r>
          </a:p>
          <a:p>
            <a:endParaRPr lang="en-GB" dirty="0"/>
          </a:p>
        </p:txBody>
      </p:sp>
    </p:spTree>
    <p:extLst>
      <p:ext uri="{BB962C8B-B14F-4D97-AF65-F5344CB8AC3E}">
        <p14:creationId xmlns:p14="http://schemas.microsoft.com/office/powerpoint/2010/main" val="63382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3672408"/>
          </a:xfrm>
        </p:spPr>
        <p:txBody>
          <a:bodyPr>
            <a:normAutofit/>
          </a:bodyPr>
          <a:lstStyle/>
          <a:p>
            <a:br>
              <a:rPr lang="en-GB" dirty="0"/>
            </a:br>
            <a:r>
              <a:rPr lang="en-GB" b="1" dirty="0">
                <a:solidFill>
                  <a:srgbClr val="0070C0"/>
                </a:solidFill>
              </a:rPr>
              <a:t>Thank you </a:t>
            </a:r>
            <a:br>
              <a:rPr lang="en-GB" dirty="0"/>
            </a:br>
            <a:br>
              <a:rPr lang="en-GB" dirty="0"/>
            </a:br>
            <a:br>
              <a:rPr lang="en-GB" dirty="0"/>
            </a:br>
            <a:endParaRPr lang="en-GB" dirty="0"/>
          </a:p>
        </p:txBody>
      </p:sp>
      <p:pic>
        <p:nvPicPr>
          <p:cNvPr id="5" name="Picture 2" descr="C:\Users\lisahack\AppData\Local\Microsoft\Windows\Temporary Internet Files\Content.Outlook\PD53E6VN\Burdett Logo (Email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762" y="4149080"/>
            <a:ext cx="2807990" cy="1263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lisahack\AppData\Local\Microsoft\Windows\Temporary Internet Files\Content.Outlook\PD53E6VN\FoNS Logo (PNG forma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92" y="3697474"/>
            <a:ext cx="2134545" cy="216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9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C110-EC6A-4F62-9D6E-EBECB84EFCA2}"/>
              </a:ext>
            </a:extLst>
          </p:cNvPr>
          <p:cNvSpPr>
            <a:spLocks noGrp="1"/>
          </p:cNvSpPr>
          <p:nvPr>
            <p:ph type="title"/>
          </p:nvPr>
        </p:nvSpPr>
        <p:spPr/>
        <p:txBody>
          <a:bodyPr/>
          <a:lstStyle/>
          <a:p>
            <a:r>
              <a:rPr lang="en-GB" b="1" dirty="0">
                <a:solidFill>
                  <a:schemeClr val="tx2"/>
                </a:solidFill>
              </a:rPr>
              <a:t>Background</a:t>
            </a:r>
          </a:p>
        </p:txBody>
      </p:sp>
      <p:sp>
        <p:nvSpPr>
          <p:cNvPr id="3" name="Content Placeholder 2">
            <a:extLst>
              <a:ext uri="{FF2B5EF4-FFF2-40B4-BE49-F238E27FC236}">
                <a16:creationId xmlns:a16="http://schemas.microsoft.com/office/drawing/2014/main" id="{817552A3-2974-4503-A13C-119DAC959A9C}"/>
              </a:ext>
            </a:extLst>
          </p:cNvPr>
          <p:cNvSpPr>
            <a:spLocks noGrp="1"/>
          </p:cNvSpPr>
          <p:nvPr>
            <p:ph idx="1"/>
          </p:nvPr>
        </p:nvSpPr>
        <p:spPr/>
        <p:txBody>
          <a:bodyPr>
            <a:normAutofit fontScale="85000" lnSpcReduction="10000"/>
          </a:bodyPr>
          <a:lstStyle/>
          <a:p>
            <a:pPr marL="0" indent="0">
              <a:buNone/>
            </a:pPr>
            <a:r>
              <a:rPr lang="en-GB" dirty="0"/>
              <a:t>The Orthopaedic Outpatients Department within the Royal Bournemouth County Hospital (RBCH) in Dorset manages orthopaedic patients from a large demographic, across the counties of Hampshire and Dorset and works collaboratively with the elective inpatients Orthopaedic Unit at the RBCH.  </a:t>
            </a:r>
          </a:p>
          <a:p>
            <a:pPr marL="0" indent="0">
              <a:buNone/>
            </a:pPr>
            <a:r>
              <a:rPr lang="en-GB" dirty="0"/>
              <a:t>Our core team for this project were Staff Nurse Lisa Hacker (Lead), Deputy Clinical Leader Avril Sharman and Health Care Assistant Lauren Hacker.   We decided to do this as we felt the patients journey through our department from start to finish could be improved.</a:t>
            </a:r>
          </a:p>
          <a:p>
            <a:endParaRPr lang="en-GB" dirty="0"/>
          </a:p>
        </p:txBody>
      </p:sp>
    </p:spTree>
    <p:extLst>
      <p:ext uri="{BB962C8B-B14F-4D97-AF65-F5344CB8AC3E}">
        <p14:creationId xmlns:p14="http://schemas.microsoft.com/office/powerpoint/2010/main" val="8194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7B12-8D51-4E33-837E-7650D35D23A7}"/>
              </a:ext>
            </a:extLst>
          </p:cNvPr>
          <p:cNvSpPr>
            <a:spLocks noGrp="1"/>
          </p:cNvSpPr>
          <p:nvPr>
            <p:ph type="title"/>
          </p:nvPr>
        </p:nvSpPr>
        <p:spPr/>
        <p:txBody>
          <a:bodyPr/>
          <a:lstStyle/>
          <a:p>
            <a:r>
              <a:rPr lang="en-GB" b="1" dirty="0">
                <a:solidFill>
                  <a:schemeClr val="tx2"/>
                </a:solidFill>
              </a:rPr>
              <a:t>Setting</a:t>
            </a:r>
          </a:p>
        </p:txBody>
      </p:sp>
      <p:sp>
        <p:nvSpPr>
          <p:cNvPr id="3" name="Content Placeholder 2">
            <a:extLst>
              <a:ext uri="{FF2B5EF4-FFF2-40B4-BE49-F238E27FC236}">
                <a16:creationId xmlns:a16="http://schemas.microsoft.com/office/drawing/2014/main" id="{131E77C1-FC07-4718-BA43-B6AC2214774F}"/>
              </a:ext>
            </a:extLst>
          </p:cNvPr>
          <p:cNvSpPr>
            <a:spLocks noGrp="1"/>
          </p:cNvSpPr>
          <p:nvPr>
            <p:ph idx="1"/>
          </p:nvPr>
        </p:nvSpPr>
        <p:spPr>
          <a:xfrm>
            <a:off x="539552" y="1340768"/>
            <a:ext cx="8028892" cy="4896544"/>
          </a:xfrm>
        </p:spPr>
        <p:txBody>
          <a:bodyPr>
            <a:normAutofit fontScale="40000" lnSpcReduction="20000"/>
          </a:bodyPr>
          <a:lstStyle/>
          <a:p>
            <a:pPr marL="0" indent="0">
              <a:buNone/>
            </a:pPr>
            <a:r>
              <a:rPr lang="en-GB" sz="5900" dirty="0"/>
              <a:t>Patients and service users visit our department for a variety of appointments, including consultant review, pre-operative assessment, wound clinics, therapy review, plaster room services and post operative check-ups. Patients can attend numerous times depending on their care pathway. In our nurse led clinics, we see post operative patients (depending on a set criteria) regarding wound management.  Telephone reviews are also carried out for patients who require specific follow up.  </a:t>
            </a:r>
          </a:p>
          <a:p>
            <a:pPr marL="0" indent="0">
              <a:buNone/>
            </a:pPr>
            <a:endParaRPr lang="en-GB" sz="5900" dirty="0"/>
          </a:p>
          <a:p>
            <a:pPr marL="0" indent="0">
              <a:buNone/>
            </a:pPr>
            <a:r>
              <a:rPr lang="en-GB" sz="5900" dirty="0"/>
              <a:t>Nurses work autonomously within these agreed responsibilities and refer patients or discharge them from our services as appropriate. The department sees on average 700 patients every week across all clinics. In addition, to manage increased demand for the service, we now run ad hoc twilight and weekend sessions.</a:t>
            </a:r>
            <a:endParaRPr lang="en-GB" dirty="0"/>
          </a:p>
        </p:txBody>
      </p:sp>
    </p:spTree>
    <p:extLst>
      <p:ext uri="{BB962C8B-B14F-4D97-AF65-F5344CB8AC3E}">
        <p14:creationId xmlns:p14="http://schemas.microsoft.com/office/powerpoint/2010/main" val="215992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5173-EEF9-4BBB-9523-205C9AF631FF}"/>
              </a:ext>
            </a:extLst>
          </p:cNvPr>
          <p:cNvSpPr>
            <a:spLocks noGrp="1"/>
          </p:cNvSpPr>
          <p:nvPr>
            <p:ph type="title"/>
          </p:nvPr>
        </p:nvSpPr>
        <p:spPr/>
        <p:txBody>
          <a:bodyPr>
            <a:normAutofit fontScale="90000"/>
          </a:bodyPr>
          <a:lstStyle/>
          <a:p>
            <a:r>
              <a:rPr lang="en-GB" sz="4000" b="1" dirty="0">
                <a:solidFill>
                  <a:schemeClr val="tx2"/>
                </a:solidFill>
              </a:rPr>
              <a:t>What was the impetus for the project?</a:t>
            </a:r>
            <a:br>
              <a:rPr lang="en-GB" b="1" dirty="0">
                <a:solidFill>
                  <a:schemeClr val="tx2"/>
                </a:solidFill>
              </a:rPr>
            </a:br>
            <a:endParaRPr lang="en-GB" b="1" dirty="0">
              <a:solidFill>
                <a:schemeClr val="tx2"/>
              </a:solidFill>
            </a:endParaRPr>
          </a:p>
        </p:txBody>
      </p:sp>
      <p:sp>
        <p:nvSpPr>
          <p:cNvPr id="3" name="Content Placeholder 2">
            <a:extLst>
              <a:ext uri="{FF2B5EF4-FFF2-40B4-BE49-F238E27FC236}">
                <a16:creationId xmlns:a16="http://schemas.microsoft.com/office/drawing/2014/main" id="{3BA3FE8C-DE0E-426E-A1DA-4B05BA788882}"/>
              </a:ext>
            </a:extLst>
          </p:cNvPr>
          <p:cNvSpPr>
            <a:spLocks noGrp="1"/>
          </p:cNvSpPr>
          <p:nvPr>
            <p:ph idx="1"/>
          </p:nvPr>
        </p:nvSpPr>
        <p:spPr>
          <a:xfrm>
            <a:off x="791580" y="1041986"/>
            <a:ext cx="7560840" cy="5530625"/>
          </a:xfrm>
        </p:spPr>
        <p:txBody>
          <a:bodyPr>
            <a:normAutofit fontScale="55000" lnSpcReduction="20000"/>
          </a:bodyPr>
          <a:lstStyle/>
          <a:p>
            <a:pPr marL="0" indent="0">
              <a:buNone/>
            </a:pPr>
            <a:r>
              <a:rPr lang="en-GB" sz="3800" dirty="0"/>
              <a:t>It was discovered that during November 2015, there were 75 theatre slots cancelled, either on the day or the day before surgery, which couldn’t be refilled at such short notice.</a:t>
            </a:r>
          </a:p>
          <a:p>
            <a:pPr marL="0" indent="0">
              <a:buNone/>
            </a:pPr>
            <a:r>
              <a:rPr lang="en-GB" sz="3800" dirty="0"/>
              <a:t>  </a:t>
            </a:r>
          </a:p>
          <a:p>
            <a:pPr marL="0" indent="0">
              <a:buNone/>
            </a:pPr>
            <a:r>
              <a:rPr lang="en-GB" sz="3800" dirty="0"/>
              <a:t>Financially, this equated to £36,000 for every 6 patients who were having major orthopaedic procedures, which if saved would be the equivalent of an experienced full time staff nurse for a year.  </a:t>
            </a:r>
          </a:p>
          <a:p>
            <a:pPr marL="0" indent="0">
              <a:buNone/>
            </a:pPr>
            <a:endParaRPr lang="en-GB" sz="3800" dirty="0"/>
          </a:p>
          <a:p>
            <a:pPr marL="0" indent="0">
              <a:buNone/>
            </a:pPr>
            <a:r>
              <a:rPr lang="en-GB" sz="3800" dirty="0"/>
              <a:t>The reasons for cancellations varied from patient to patient with some simply forgetting the date. However another reason was the length of time between the final outpatients visit and the surgery date; our outpatients service is predominantly ‘a one stop service’ and the time between listing for surgery and the operation date could be up to 10 weeks. During this time, vital information can be lost or forgotten meaning surgery cannot go ahead. The significance is that patients would always make pre and post operative plans which would then be wasted, not to mention the stress, disappointment and financial upset cancellations caused.</a:t>
            </a:r>
          </a:p>
          <a:p>
            <a:endParaRPr lang="en-GB" dirty="0"/>
          </a:p>
        </p:txBody>
      </p:sp>
    </p:spTree>
    <p:extLst>
      <p:ext uri="{BB962C8B-B14F-4D97-AF65-F5344CB8AC3E}">
        <p14:creationId xmlns:p14="http://schemas.microsoft.com/office/powerpoint/2010/main" val="233447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878" y="260648"/>
            <a:ext cx="6251114" cy="1143000"/>
          </a:xfrm>
        </p:spPr>
        <p:txBody>
          <a:bodyPr/>
          <a:lstStyle/>
          <a:p>
            <a:r>
              <a:rPr lang="en-GB" b="1" dirty="0">
                <a:solidFill>
                  <a:srgbClr val="0070C0"/>
                </a:solidFill>
              </a:rPr>
              <a:t>Theatre cancellations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757451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11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5BED-2B8E-4C28-B60C-B4EB76F9F84D}"/>
              </a:ext>
            </a:extLst>
          </p:cNvPr>
          <p:cNvSpPr>
            <a:spLocks noGrp="1"/>
          </p:cNvSpPr>
          <p:nvPr>
            <p:ph type="title"/>
          </p:nvPr>
        </p:nvSpPr>
        <p:spPr/>
        <p:txBody>
          <a:bodyPr/>
          <a:lstStyle/>
          <a:p>
            <a:r>
              <a:rPr lang="en-GB" b="1" dirty="0">
                <a:solidFill>
                  <a:schemeClr val="tx2"/>
                </a:solidFill>
              </a:rPr>
              <a:t>Aim of the project</a:t>
            </a:r>
          </a:p>
        </p:txBody>
      </p:sp>
      <p:sp>
        <p:nvSpPr>
          <p:cNvPr id="3" name="Content Placeholder 2">
            <a:extLst>
              <a:ext uri="{FF2B5EF4-FFF2-40B4-BE49-F238E27FC236}">
                <a16:creationId xmlns:a16="http://schemas.microsoft.com/office/drawing/2014/main" id="{D770771D-2975-46F6-9DBA-882A404CC76C}"/>
              </a:ext>
            </a:extLst>
          </p:cNvPr>
          <p:cNvSpPr>
            <a:spLocks noGrp="1"/>
          </p:cNvSpPr>
          <p:nvPr>
            <p:ph idx="1"/>
          </p:nvPr>
        </p:nvSpPr>
        <p:spPr>
          <a:xfrm>
            <a:off x="457200" y="1268760"/>
            <a:ext cx="8229600" cy="5184576"/>
          </a:xfrm>
        </p:spPr>
        <p:txBody>
          <a:bodyPr>
            <a:normAutofit fontScale="55000" lnSpcReduction="20000"/>
          </a:bodyPr>
          <a:lstStyle/>
          <a:p>
            <a:pPr marL="0" indent="0">
              <a:buNone/>
            </a:pPr>
            <a:r>
              <a:rPr lang="en-GB" sz="3800" dirty="0"/>
              <a:t>Overall we aimed to improve the patient journey, initially for people undergoing lower limb surgery.  </a:t>
            </a:r>
          </a:p>
          <a:p>
            <a:pPr marL="0" indent="0">
              <a:buNone/>
            </a:pPr>
            <a:endParaRPr lang="en-GB" sz="3800" dirty="0"/>
          </a:p>
          <a:p>
            <a:pPr marL="0" indent="0">
              <a:buNone/>
            </a:pPr>
            <a:r>
              <a:rPr lang="en-GB" sz="3800" dirty="0"/>
              <a:t>We also hoped to:</a:t>
            </a:r>
          </a:p>
          <a:p>
            <a:r>
              <a:rPr lang="en-GB" sz="3800" dirty="0"/>
              <a:t>Have input in a foot and ankle Information booklet written by a consultant to give to patients during the pre operative period  </a:t>
            </a:r>
          </a:p>
          <a:p>
            <a:r>
              <a:rPr lang="en-GB" sz="3800" dirty="0"/>
              <a:t>Develop quality reader (QR)  links put on patients information linking further reading about procedures for patients’ own use</a:t>
            </a:r>
          </a:p>
          <a:p>
            <a:r>
              <a:rPr lang="en-GB" sz="3800" dirty="0"/>
              <a:t>Raise awareness with GPs ensure they are familiar with the surgical criteria and policies </a:t>
            </a:r>
          </a:p>
          <a:p>
            <a:pPr marL="0" indent="0">
              <a:buNone/>
            </a:pPr>
            <a:endParaRPr lang="en-GB" sz="3800" dirty="0"/>
          </a:p>
          <a:p>
            <a:pPr marL="0" indent="0">
              <a:buNone/>
            </a:pPr>
            <a:r>
              <a:rPr lang="en-GB" sz="3800" dirty="0"/>
              <a:t>All this would provide a foundation for a positive experience giving both emotional and mechanical success thus corporately improving CQC responses and overall ratings. 	</a:t>
            </a:r>
          </a:p>
        </p:txBody>
      </p:sp>
    </p:spTree>
    <p:extLst>
      <p:ext uri="{BB962C8B-B14F-4D97-AF65-F5344CB8AC3E}">
        <p14:creationId xmlns:p14="http://schemas.microsoft.com/office/powerpoint/2010/main" val="242269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6964-45C7-40DA-B5F7-4CAADFFEEF81}"/>
              </a:ext>
            </a:extLst>
          </p:cNvPr>
          <p:cNvSpPr>
            <a:spLocks noGrp="1"/>
          </p:cNvSpPr>
          <p:nvPr>
            <p:ph type="title"/>
          </p:nvPr>
        </p:nvSpPr>
        <p:spPr>
          <a:xfrm>
            <a:off x="457200" y="332656"/>
            <a:ext cx="8229600" cy="1143000"/>
          </a:xfrm>
        </p:spPr>
        <p:txBody>
          <a:bodyPr/>
          <a:lstStyle/>
          <a:p>
            <a:r>
              <a:rPr lang="en-GB" b="1" dirty="0">
                <a:solidFill>
                  <a:schemeClr val="tx2"/>
                </a:solidFill>
              </a:rPr>
              <a:t>Objectives of the project</a:t>
            </a:r>
          </a:p>
        </p:txBody>
      </p:sp>
      <p:sp>
        <p:nvSpPr>
          <p:cNvPr id="3" name="Content Placeholder 2">
            <a:extLst>
              <a:ext uri="{FF2B5EF4-FFF2-40B4-BE49-F238E27FC236}">
                <a16:creationId xmlns:a16="http://schemas.microsoft.com/office/drawing/2014/main" id="{945BB257-4B83-4AA3-9345-C447879BCDC2}"/>
              </a:ext>
            </a:extLst>
          </p:cNvPr>
          <p:cNvSpPr>
            <a:spLocks noGrp="1"/>
          </p:cNvSpPr>
          <p:nvPr>
            <p:ph idx="1"/>
          </p:nvPr>
        </p:nvSpPr>
        <p:spPr>
          <a:xfrm>
            <a:off x="647564" y="1412776"/>
            <a:ext cx="7848872" cy="4713387"/>
          </a:xfrm>
        </p:spPr>
        <p:txBody>
          <a:bodyPr>
            <a:normAutofit fontScale="70000" lnSpcReduction="20000"/>
          </a:bodyPr>
          <a:lstStyle/>
          <a:p>
            <a:pPr lvl="0"/>
            <a:r>
              <a:rPr lang="en-GB" dirty="0"/>
              <a:t>To formalise nurse led phone call for patients pre-operatively</a:t>
            </a:r>
          </a:p>
          <a:p>
            <a:pPr lvl="0"/>
            <a:r>
              <a:rPr lang="en-GB" dirty="0"/>
              <a:t>To run a lower limb education class for pre op patients</a:t>
            </a:r>
          </a:p>
          <a:p>
            <a:r>
              <a:rPr lang="en-GB" dirty="0"/>
              <a:t>To provide patient information in an effective way using various methods</a:t>
            </a:r>
          </a:p>
          <a:p>
            <a:pPr lvl="0"/>
            <a:r>
              <a:rPr lang="en-GB" dirty="0"/>
              <a:t>To access GPs through PCG meetings or directly</a:t>
            </a:r>
          </a:p>
          <a:p>
            <a:pPr lvl="0"/>
            <a:r>
              <a:rPr lang="en-GB" dirty="0"/>
              <a:t>To get IT technology for QR links</a:t>
            </a:r>
          </a:p>
          <a:p>
            <a:endParaRPr lang="en-GB" dirty="0"/>
          </a:p>
          <a:p>
            <a:pPr marL="0" indent="0">
              <a:buNone/>
            </a:pPr>
            <a:r>
              <a:rPr lang="en-GB" dirty="0"/>
              <a:t>Within the first few months of the project starting, it became apparent that we were too ambitious in our objectives given the timescale for initiating any change. Following discussion with our corporate improvements team, we revised and prioritised our objectives, therefore some remain to be met and are ongoing.</a:t>
            </a:r>
          </a:p>
          <a:p>
            <a:endParaRPr lang="en-GB" dirty="0"/>
          </a:p>
        </p:txBody>
      </p:sp>
    </p:spTree>
    <p:extLst>
      <p:ext uri="{BB962C8B-B14F-4D97-AF65-F5344CB8AC3E}">
        <p14:creationId xmlns:p14="http://schemas.microsoft.com/office/powerpoint/2010/main" val="419257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DFAE-E534-4CF6-9EF8-175B0CCA0EA8}"/>
              </a:ext>
            </a:extLst>
          </p:cNvPr>
          <p:cNvSpPr>
            <a:spLocks noGrp="1"/>
          </p:cNvSpPr>
          <p:nvPr>
            <p:ph type="title"/>
          </p:nvPr>
        </p:nvSpPr>
        <p:spPr>
          <a:xfrm>
            <a:off x="457200" y="274638"/>
            <a:ext cx="8229600" cy="1143000"/>
          </a:xfrm>
        </p:spPr>
        <p:txBody>
          <a:bodyPr/>
          <a:lstStyle/>
          <a:p>
            <a:r>
              <a:rPr lang="en-GB" b="1" dirty="0">
                <a:solidFill>
                  <a:schemeClr val="tx2"/>
                </a:solidFill>
              </a:rPr>
              <a:t>Methods and approaches</a:t>
            </a:r>
          </a:p>
        </p:txBody>
      </p:sp>
      <p:graphicFrame>
        <p:nvGraphicFramePr>
          <p:cNvPr id="7" name="Content Placeholder 6">
            <a:extLst>
              <a:ext uri="{FF2B5EF4-FFF2-40B4-BE49-F238E27FC236}">
                <a16:creationId xmlns:a16="http://schemas.microsoft.com/office/drawing/2014/main" id="{951D38D7-1282-4EEC-94F2-8237FBC89700}"/>
              </a:ext>
            </a:extLst>
          </p:cNvPr>
          <p:cNvGraphicFramePr>
            <a:graphicFrameLocks noGrp="1"/>
          </p:cNvGraphicFramePr>
          <p:nvPr>
            <p:ph idx="1"/>
            <p:extLst>
              <p:ext uri="{D42A27DB-BD31-4B8C-83A1-F6EECF244321}">
                <p14:modId xmlns:p14="http://schemas.microsoft.com/office/powerpoint/2010/main" val="2099917859"/>
              </p:ext>
            </p:extLst>
          </p:nvPr>
        </p:nvGraphicFramePr>
        <p:xfrm>
          <a:off x="899592" y="1268760"/>
          <a:ext cx="7128792" cy="4796755"/>
        </p:xfrm>
        <a:graphic>
          <a:graphicData uri="http://schemas.openxmlformats.org/drawingml/2006/table">
            <a:tbl>
              <a:tblPr firstRow="1" firstCol="1" bandRow="1">
                <a:tableStyleId>{5C22544A-7EE6-4342-B048-85BDC9FD1C3A}</a:tableStyleId>
              </a:tblPr>
              <a:tblGrid>
                <a:gridCol w="2246037">
                  <a:extLst>
                    <a:ext uri="{9D8B030D-6E8A-4147-A177-3AD203B41FA5}">
                      <a16:colId xmlns:a16="http://schemas.microsoft.com/office/drawing/2014/main" val="1887726620"/>
                    </a:ext>
                  </a:extLst>
                </a:gridCol>
                <a:gridCol w="1175813">
                  <a:extLst>
                    <a:ext uri="{9D8B030D-6E8A-4147-A177-3AD203B41FA5}">
                      <a16:colId xmlns:a16="http://schemas.microsoft.com/office/drawing/2014/main" val="3120609848"/>
                    </a:ext>
                  </a:extLst>
                </a:gridCol>
                <a:gridCol w="3661689">
                  <a:extLst>
                    <a:ext uri="{9D8B030D-6E8A-4147-A177-3AD203B41FA5}">
                      <a16:colId xmlns:a16="http://schemas.microsoft.com/office/drawing/2014/main" val="2592372865"/>
                    </a:ext>
                  </a:extLst>
                </a:gridCol>
                <a:gridCol w="45253">
                  <a:extLst>
                    <a:ext uri="{9D8B030D-6E8A-4147-A177-3AD203B41FA5}">
                      <a16:colId xmlns:a16="http://schemas.microsoft.com/office/drawing/2014/main" val="112505780"/>
                    </a:ext>
                  </a:extLst>
                </a:gridCol>
              </a:tblGrid>
              <a:tr h="300059">
                <a:tc>
                  <a:txBody>
                    <a:bodyPr/>
                    <a:lstStyle/>
                    <a:p>
                      <a:pPr>
                        <a:lnSpc>
                          <a:spcPct val="115000"/>
                        </a:lnSpc>
                        <a:spcAft>
                          <a:spcPts val="0"/>
                        </a:spcAft>
                      </a:pPr>
                      <a:r>
                        <a:rPr lang="en-GB" sz="1000" dirty="0">
                          <a:effectLst/>
                        </a:rPr>
                        <a:t>Methods and approaches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Dates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Content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74823544"/>
                  </a:ext>
                </a:extLst>
              </a:tr>
              <a:tr h="803952">
                <a:tc>
                  <a:txBody>
                    <a:bodyPr/>
                    <a:lstStyle/>
                    <a:p>
                      <a:pPr>
                        <a:lnSpc>
                          <a:spcPct val="115000"/>
                        </a:lnSpc>
                        <a:spcAft>
                          <a:spcPts val="0"/>
                        </a:spcAft>
                      </a:pPr>
                      <a:r>
                        <a:rPr lang="en-GB" sz="1000">
                          <a:effectLst/>
                        </a:rPr>
                        <a:t>Core team meetings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Started August 2016 and held monthly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dirty="0">
                          <a:effectLst/>
                        </a:rPr>
                        <a:t>Discussed project commitment</a:t>
                      </a:r>
                      <a:endParaRPr lang="en-GB" sz="1100" dirty="0">
                        <a:effectLst/>
                      </a:endParaRPr>
                    </a:p>
                    <a:p>
                      <a:pPr>
                        <a:lnSpc>
                          <a:spcPct val="115000"/>
                        </a:lnSpc>
                        <a:spcAft>
                          <a:spcPts val="0"/>
                        </a:spcAft>
                      </a:pPr>
                      <a:r>
                        <a:rPr lang="en-GB" sz="1000" dirty="0">
                          <a:effectLst/>
                        </a:rPr>
                        <a:t>Possible improvements</a:t>
                      </a:r>
                      <a:endParaRPr lang="en-GB" sz="1100" dirty="0">
                        <a:effectLst/>
                      </a:endParaRPr>
                    </a:p>
                    <a:p>
                      <a:pPr>
                        <a:lnSpc>
                          <a:spcPct val="115000"/>
                        </a:lnSpc>
                        <a:spcAft>
                          <a:spcPts val="0"/>
                        </a:spcAft>
                      </a:pPr>
                      <a:r>
                        <a:rPr lang="en-GB" sz="1000" dirty="0">
                          <a:effectLst/>
                        </a:rPr>
                        <a:t>Development of action plans</a:t>
                      </a:r>
                      <a:endParaRPr lang="en-GB" sz="1100" dirty="0">
                        <a:effectLst/>
                      </a:endParaRPr>
                    </a:p>
                    <a:p>
                      <a:pPr>
                        <a:lnSpc>
                          <a:spcPct val="115000"/>
                        </a:lnSpc>
                        <a:spcAft>
                          <a:spcPts val="0"/>
                        </a:spcAft>
                      </a:pPr>
                      <a:r>
                        <a:rPr lang="en-GB" sz="1000" dirty="0">
                          <a:effectLst/>
                        </a:rPr>
                        <a:t>And activity against action plans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43942290"/>
                  </a:ext>
                </a:extLst>
              </a:tr>
              <a:tr h="1007933">
                <a:tc>
                  <a:txBody>
                    <a:bodyPr/>
                    <a:lstStyle/>
                    <a:p>
                      <a:pPr>
                        <a:lnSpc>
                          <a:spcPct val="115000"/>
                        </a:lnSpc>
                        <a:spcAft>
                          <a:spcPts val="0"/>
                        </a:spcAft>
                      </a:pPr>
                      <a:r>
                        <a:rPr lang="en-GB" sz="1000" dirty="0">
                          <a:effectLst/>
                        </a:rPr>
                        <a:t>Core team meetings with department managers and colleagues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Started October 2016 and held regularly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Discussion about confirmed aims/objectives and extended roles, discussed developing a foot class, pre and post op phone calls, new foot book input with consultant. Core team started an ongoing time line of the project for department colleagues to view.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9773879"/>
                  </a:ext>
                </a:extLst>
              </a:tr>
              <a:tr h="531386">
                <a:tc>
                  <a:txBody>
                    <a:bodyPr/>
                    <a:lstStyle/>
                    <a:p>
                      <a:pPr>
                        <a:lnSpc>
                          <a:spcPct val="115000"/>
                        </a:lnSpc>
                        <a:spcAft>
                          <a:spcPts val="0"/>
                        </a:spcAft>
                      </a:pPr>
                      <a:r>
                        <a:rPr lang="en-GB" sz="1000">
                          <a:effectLst/>
                        </a:rPr>
                        <a:t>Project Lead attended knee class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January 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Attended and observed how an established knee class was presented by corporate physiotherapists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40563255"/>
                  </a:ext>
                </a:extLst>
              </a:tr>
              <a:tr h="599971">
                <a:tc>
                  <a:txBody>
                    <a:bodyPr/>
                    <a:lstStyle/>
                    <a:p>
                      <a:pPr>
                        <a:lnSpc>
                          <a:spcPct val="115000"/>
                        </a:lnSpc>
                        <a:spcAft>
                          <a:spcPts val="0"/>
                        </a:spcAft>
                      </a:pPr>
                      <a:r>
                        <a:rPr lang="en-GB" sz="1000">
                          <a:effectLst/>
                        </a:rPr>
                        <a:t>Core team meeting with department managers and corporate improvements team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Started January 2017 and held regularly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Confirmed pilot foot class date, developed a patients invitation and evaluation sheet.  We agreed project action plans and made spreadsheet as a record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4307807"/>
                  </a:ext>
                </a:extLst>
              </a:tr>
              <a:tr h="512170">
                <a:tc>
                  <a:txBody>
                    <a:bodyPr/>
                    <a:lstStyle/>
                    <a:p>
                      <a:pPr>
                        <a:lnSpc>
                          <a:spcPct val="115000"/>
                        </a:lnSpc>
                        <a:spcAft>
                          <a:spcPts val="0"/>
                        </a:spcAft>
                      </a:pPr>
                      <a:r>
                        <a:rPr lang="en-GB" sz="1000">
                          <a:effectLst/>
                        </a:rPr>
                        <a:t>Pilot Foot class</a:t>
                      </a:r>
                      <a:endParaRPr lang="en-GB" sz="1100">
                        <a:effectLst/>
                      </a:endParaRPr>
                    </a:p>
                    <a:p>
                      <a:pPr>
                        <a:lnSpc>
                          <a:spcPct val="115000"/>
                        </a:lnSpc>
                        <a:spcAft>
                          <a:spcPts val="0"/>
                        </a:spcAft>
                      </a:pPr>
                      <a:r>
                        <a:rPr lang="en-GB" sz="1000">
                          <a:effectLst/>
                        </a:rPr>
                        <a:t>2</a:t>
                      </a:r>
                      <a:r>
                        <a:rPr lang="en-GB" sz="1000" baseline="30000">
                          <a:effectLst/>
                        </a:rPr>
                        <a:t>nd</a:t>
                      </a:r>
                      <a:r>
                        <a:rPr lang="en-GB" sz="1000">
                          <a:effectLst/>
                        </a:rPr>
                        <a:t> Foot class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February 2017</a:t>
                      </a:r>
                      <a:endParaRPr lang="en-GB" sz="1100">
                        <a:effectLst/>
                      </a:endParaRPr>
                    </a:p>
                    <a:p>
                      <a:pPr>
                        <a:lnSpc>
                          <a:spcPct val="115000"/>
                        </a:lnSpc>
                        <a:spcAft>
                          <a:spcPts val="0"/>
                        </a:spcAft>
                      </a:pPr>
                      <a:r>
                        <a:rPr lang="en-GB" sz="1000">
                          <a:effectLst/>
                        </a:rPr>
                        <a:t>August 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Class presented by core team members and evaluated by patients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17470001"/>
                  </a:ext>
                </a:extLst>
              </a:tr>
              <a:tr h="637017">
                <a:tc>
                  <a:txBody>
                    <a:bodyPr/>
                    <a:lstStyle/>
                    <a:p>
                      <a:pPr>
                        <a:lnSpc>
                          <a:spcPct val="115000"/>
                        </a:lnSpc>
                        <a:spcAft>
                          <a:spcPts val="0"/>
                        </a:spcAft>
                      </a:pPr>
                      <a:r>
                        <a:rPr lang="en-GB" sz="1000" dirty="0">
                          <a:effectLst/>
                        </a:rPr>
                        <a:t>Stakeholders meeting with department leaders, managers and extended stakeholders (OPD)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dirty="0">
                          <a:effectLst/>
                        </a:rPr>
                        <a:t>March 2017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dirty="0">
                          <a:effectLst/>
                        </a:rPr>
                        <a:t>Group discussion clarifying documentation used for phone calls, review advice given over the phone, development of an SOP, review pilot class evaluations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86432697"/>
                  </a:ext>
                </a:extLst>
              </a:tr>
              <a:tr h="404267">
                <a:tc>
                  <a:txBody>
                    <a:bodyPr/>
                    <a:lstStyle/>
                    <a:p>
                      <a:pPr marL="457200" indent="-457200">
                        <a:lnSpc>
                          <a:spcPct val="115000"/>
                        </a:lnSpc>
                        <a:spcAft>
                          <a:spcPts val="0"/>
                        </a:spcAft>
                      </a:pPr>
                      <a:r>
                        <a:rPr lang="en-GB" sz="1000" dirty="0">
                          <a:effectLst/>
                        </a:rPr>
                        <a:t>Audit team meet with team lead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115000"/>
                        </a:lnSpc>
                        <a:spcAft>
                          <a:spcPts val="0"/>
                        </a:spcAft>
                      </a:pPr>
                      <a:r>
                        <a:rPr lang="en-GB" sz="1000" dirty="0">
                          <a:effectLst/>
                        </a:rPr>
                        <a:t>June 2017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Aft>
                          <a:spcPts val="0"/>
                        </a:spcAft>
                      </a:pPr>
                      <a:r>
                        <a:rPr lang="en-GB" sz="1000" dirty="0">
                          <a:effectLst/>
                        </a:rPr>
                        <a:t>Developed new phone call spreadsheet and took to authorising panel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0811648"/>
                  </a:ext>
                </a:extLst>
              </a:tr>
            </a:tbl>
          </a:graphicData>
        </a:graphic>
      </p:graphicFrame>
    </p:spTree>
    <p:extLst>
      <p:ext uri="{BB962C8B-B14F-4D97-AF65-F5344CB8AC3E}">
        <p14:creationId xmlns:p14="http://schemas.microsoft.com/office/powerpoint/2010/main" val="366813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E51D-F64A-4D93-9F9C-EC2783DC6C92}"/>
              </a:ext>
            </a:extLst>
          </p:cNvPr>
          <p:cNvSpPr>
            <a:spLocks noGrp="1"/>
          </p:cNvSpPr>
          <p:nvPr>
            <p:ph type="title"/>
          </p:nvPr>
        </p:nvSpPr>
        <p:spPr/>
        <p:txBody>
          <a:bodyPr/>
          <a:lstStyle/>
          <a:p>
            <a:r>
              <a:rPr lang="en-GB" b="1" dirty="0">
                <a:solidFill>
                  <a:schemeClr val="tx2"/>
                </a:solidFill>
              </a:rPr>
              <a:t>Nurse led phone calls</a:t>
            </a:r>
          </a:p>
        </p:txBody>
      </p:sp>
      <p:sp>
        <p:nvSpPr>
          <p:cNvPr id="3" name="Content Placeholder 2">
            <a:extLst>
              <a:ext uri="{FF2B5EF4-FFF2-40B4-BE49-F238E27FC236}">
                <a16:creationId xmlns:a16="http://schemas.microsoft.com/office/drawing/2014/main" id="{6020CA15-D944-4ECC-BFCF-161FE7B08C65}"/>
              </a:ext>
            </a:extLst>
          </p:cNvPr>
          <p:cNvSpPr>
            <a:spLocks noGrp="1"/>
          </p:cNvSpPr>
          <p:nvPr>
            <p:ph idx="1"/>
          </p:nvPr>
        </p:nvSpPr>
        <p:spPr>
          <a:xfrm>
            <a:off x="475340" y="1196752"/>
            <a:ext cx="8229600" cy="5386610"/>
          </a:xfrm>
        </p:spPr>
        <p:txBody>
          <a:bodyPr>
            <a:noAutofit/>
          </a:bodyPr>
          <a:lstStyle/>
          <a:p>
            <a:r>
              <a:rPr lang="en-GB" sz="2200" dirty="0"/>
              <a:t>We initially started pre operative phone calls on an ad-hoc basis where we would fit them into spare minutes in the day. However, we saw dips and peaks in the success so decided to make this a dedicated task which showed great improvement in re-filling cancellation slots. Now we employ a non medical role 30 hours a week to do phone calls and the contact rate is around 98%, with around 5 patients a month being cancelled on the day </a:t>
            </a:r>
          </a:p>
          <a:p>
            <a:r>
              <a:rPr lang="en-GB" sz="2200" dirty="0"/>
              <a:t>We ask patients various questions (see next slide) to confirm their health status pre operatively. Because the phone call is carried out by a non medical person any issues flagged up are assessed by a qualified nurse who takes over the phone call </a:t>
            </a:r>
          </a:p>
          <a:p>
            <a:r>
              <a:rPr lang="en-GB" sz="2200" dirty="0"/>
              <a:t>In evaluation, we have a 98% attempt to contact rate with a 96% actual contact. This has seen the number of on day cancellations drop to from </a:t>
            </a:r>
            <a:r>
              <a:rPr lang="en-GB" sz="2200" b="1" dirty="0"/>
              <a:t>75 per month (November 2015) to 5 patients (June 2018)</a:t>
            </a:r>
          </a:p>
        </p:txBody>
      </p:sp>
    </p:spTree>
    <p:extLst>
      <p:ext uri="{BB962C8B-B14F-4D97-AF65-F5344CB8AC3E}">
        <p14:creationId xmlns:p14="http://schemas.microsoft.com/office/powerpoint/2010/main" val="137922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TotalTime>
  <Words>2373</Words>
  <Application>Microsoft Office PowerPoint</Application>
  <PresentationFormat>On-screen Show (4:3)</PresentationFormat>
  <Paragraphs>162</Paragraphs>
  <Slides>16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“Optimising your recovery”</vt:lpstr>
      <vt:lpstr>Background</vt:lpstr>
      <vt:lpstr>Setting</vt:lpstr>
      <vt:lpstr>What was the impetus for the project? </vt:lpstr>
      <vt:lpstr>Theatre cancellations</vt:lpstr>
      <vt:lpstr>Aim of the project</vt:lpstr>
      <vt:lpstr>Objectives of the project</vt:lpstr>
      <vt:lpstr>Methods and approaches</vt:lpstr>
      <vt:lpstr>Nurse led phone calls</vt:lpstr>
      <vt:lpstr>PowerPoint Presentation</vt:lpstr>
      <vt:lpstr>Introduction of nurse led foot class</vt:lpstr>
      <vt:lpstr>Evaluation of nurse led foot classes</vt:lpstr>
      <vt:lpstr>Our Achievements</vt:lpstr>
      <vt:lpstr>The Challenges</vt:lpstr>
      <vt:lpstr>Next steps</vt:lpstr>
      <vt:lpstr> Thank you    </vt:lpstr>
    </vt:vector>
  </TitlesOfParts>
  <Company>RBCH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Hannah</dc:creator>
  <cp:lastModifiedBy>Debbie Warren</cp:lastModifiedBy>
  <cp:revision>109</cp:revision>
  <cp:lastPrinted>2019-02-01T10:04:54Z</cp:lastPrinted>
  <dcterms:created xsi:type="dcterms:W3CDTF">2017-04-20T16:00:14Z</dcterms:created>
  <dcterms:modified xsi:type="dcterms:W3CDTF">2024-03-05T12:50:27Z</dcterms:modified>
</cp:coreProperties>
</file>